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39E4212-1BF1-4477-8642-14E8E03A7791}">
  <a:tblStyle styleId="{339E4212-1BF1-4477-8642-14E8E03A7791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d4bbd4f6d2_0_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d4bbd4f6d2_0_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" name="Google Shape;6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g3d4bbd4f6d2_0_2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" name="Google Shape;81;g3d4bbd4f6d2_0_2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d4bbd4f6d2_0_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d4bbd4f6d2_0_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g3d4bbd4f6d2_0_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g3d4bbd4f6d2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g3d4bbd4f6d2_0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8" name="Google Shape;128;g3d4bbd4f6d2_0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g3d4bbd4f6d2_0_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" name="Google Shape;144;g3d4bbd4f6d2_0_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g3d4bbd4f6d2_0_2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8" name="Google Shape;158;g3d4bbd4f6d2_0_2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3d4bbd4f6d2_0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3d4bbd4f6d2_0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sp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sp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sp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>
            <p:ph type="ctrTitle"/>
          </p:nvPr>
        </p:nvSpPr>
        <p:spPr>
          <a:xfrm>
            <a:off x="293079" y="604900"/>
            <a:ext cx="8520600" cy="1108200"/>
          </a:xfrm>
          <a:prstGeom prst="rect">
            <a:avLst/>
          </a:prstGeom>
          <a:noFill/>
        </p:spPr>
        <p:txBody>
          <a:bodyPr anchorCtr="0" anchor="b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600">
                <a:latin typeface="Avenir"/>
                <a:ea typeface="Avenir"/>
                <a:cs typeface="Avenir"/>
                <a:sym typeface="Avenir"/>
              </a:rPr>
              <a:t>Strategic Social Media Review</a:t>
            </a:r>
            <a:endParaRPr sz="3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>
                <a:latin typeface="Avenir"/>
                <a:ea typeface="Avenir"/>
                <a:cs typeface="Avenir"/>
                <a:sym typeface="Avenir"/>
              </a:rPr>
              <a:t>Navigating [Region/Crisis]</a:t>
            </a:r>
            <a:endParaRPr sz="24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5" name="Google Shape;55;p13"/>
          <p:cNvSpPr txBox="1"/>
          <p:nvPr>
            <p:ph idx="1" type="subTitle"/>
          </p:nvPr>
        </p:nvSpPr>
        <p:spPr>
          <a:xfrm>
            <a:off x="293079" y="1750050"/>
            <a:ext cx="8520600" cy="400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Avenir"/>
                <a:ea typeface="Avenir"/>
                <a:cs typeface="Avenir"/>
                <a:sym typeface="Avenir"/>
              </a:rPr>
              <a:t>[Brand Name] | [Industry] | [Date]</a:t>
            </a:r>
            <a:endParaRPr sz="1400">
              <a:latin typeface="Avenir"/>
              <a:ea typeface="Avenir"/>
              <a:cs typeface="Avenir"/>
              <a:sym typeface="Avenir"/>
            </a:endParaRPr>
          </a:p>
        </p:txBody>
      </p:sp>
      <p:pic>
        <p:nvPicPr>
          <p:cNvPr id="56" name="Google Shape;56;p13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57" name="Google Shape;57;p13"/>
          <p:cNvSpPr txBox="1"/>
          <p:nvPr/>
        </p:nvSpPr>
        <p:spPr>
          <a:xfrm>
            <a:off x="503829" y="2356050"/>
            <a:ext cx="8099100" cy="10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Placeholder text:</a:t>
            </a:r>
            <a:br>
              <a:rPr lang="en-GB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document provides a snapshot of the current communications landscape for </a:t>
            </a:r>
            <a:r>
              <a:rPr b="1" lang="en-GB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[industry]</a:t>
            </a:r>
            <a:r>
              <a:rPr lang="en-GB" sz="12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during the ongoing regional situation. It reviews market context, competitor activity, our brand’s performance over the past 40 days, and recommended next steps for social media moving forward.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5926175" y="1830688"/>
            <a:ext cx="29637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Replace with your brand/client name + keep it formal (no campaign language)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4700625" y="3210450"/>
            <a:ext cx="14379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00000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Purpose: set context, not analysis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923979" y="4404900"/>
            <a:ext cx="7258800" cy="461700"/>
          </a:xfrm>
          <a:prstGeom prst="rect">
            <a:avLst/>
          </a:prstGeom>
          <a:solidFill>
            <a:srgbClr val="C9DAF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Avenir"/>
                <a:ea typeface="Avenir"/>
                <a:cs typeface="Avenir"/>
                <a:sym typeface="Avenir"/>
              </a:rPr>
              <a:t>MESMDA </a:t>
            </a:r>
            <a:r>
              <a:rPr lang="en-GB" sz="900">
                <a:latin typeface="Avenir"/>
                <a:ea typeface="Avenir"/>
                <a:cs typeface="Avenir"/>
                <a:sym typeface="Avenir"/>
              </a:rPr>
              <a:t>note:</a:t>
            </a:r>
            <a:endParaRPr sz="9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00">
                <a:latin typeface="Avenir"/>
                <a:ea typeface="Avenir"/>
                <a:cs typeface="Avenir"/>
                <a:sym typeface="Avenir"/>
              </a:rPr>
              <a:t>Framework Use Only: This deck is a strategic template intended for professional guidance and internal use. It is not a finished </a:t>
            </a:r>
            <a:r>
              <a:rPr lang="en-GB" sz="900">
                <a:latin typeface="Avenir"/>
                <a:ea typeface="Avenir"/>
                <a:cs typeface="Avenir"/>
                <a:sym typeface="Avenir"/>
              </a:rPr>
              <a:t>product.</a:t>
            </a:r>
            <a:endParaRPr sz="9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2" name="Google Shape;62;p13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Google Shape;67;p14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68" name="Google Shape;68;p14"/>
          <p:cNvSpPr txBox="1"/>
          <p:nvPr/>
        </p:nvSpPr>
        <p:spPr>
          <a:xfrm>
            <a:off x="951400" y="1565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>
                <a:latin typeface="Avenir"/>
                <a:ea typeface="Avenir"/>
                <a:cs typeface="Avenir"/>
                <a:sym typeface="Avenir"/>
              </a:rPr>
              <a:t>Current Status of [Industry]</a:t>
            </a:r>
            <a:endParaRPr b="1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193650" y="842725"/>
            <a:ext cx="8756700" cy="74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The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[industry]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sector is currently operating in a more sensitive and closely watched environment, with audience sentiment influenced by ongoing regional developments. Brands are being assessed not only on what they say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but also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on what they choose not to say, how often they post, and the tone they adopt across channels.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193650" y="1765550"/>
            <a:ext cx="8756700" cy="26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Recent developments affecting the sector include: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[News item / development 1]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[News item / development 2]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[News item / development 3]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Implications for the industry: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Audiences may respond less positively to overly promotional or celebratory content.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Brands are expected to communicate with greater awareness, restraint, and relevance.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Social media activity is being judged through the lens of timing, tone, and sensitivity.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Sources:</a:t>
            </a:r>
            <a:b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[Source 1]</a:t>
            </a:r>
            <a:b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[Source 2]</a:t>
            </a:r>
            <a:b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[Source 3]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3272500" y="218150"/>
            <a:ext cx="26802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Replace with your specific industry (e.g. Banking, Retail, Hospitality)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3564975" y="1351025"/>
            <a:ext cx="30960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Write 2–3 lines max explaining what’s happening — keep it factual, not emotional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1827075" y="2771775"/>
            <a:ext cx="31608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This is the most important part — translate news into impact on content decisions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2950875" y="1832825"/>
            <a:ext cx="4776000" cy="369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Use ONLY credible sources (government, major media, official statements)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Avoid speculation or social media rumours unless it’s a viral issue, but highlight it is not confirmed or add a disclaimer regarding it.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951400" y="3968525"/>
            <a:ext cx="29004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Always include links or references — builds credibility with stakeholders 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330625" y="4594475"/>
            <a:ext cx="1957200" cy="3078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👉 Include Screenshots and visual cues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78" name="Google Shape;78;p14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5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15"/>
          <p:cNvSpPr txBox="1"/>
          <p:nvPr/>
        </p:nvSpPr>
        <p:spPr>
          <a:xfrm>
            <a:off x="4356050" y="279800"/>
            <a:ext cx="24390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Use ONLY verified government or official institutional sources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5" name="Google Shape;85;p15"/>
          <p:cNvSpPr txBox="1"/>
          <p:nvPr/>
        </p:nvSpPr>
        <p:spPr>
          <a:xfrm>
            <a:off x="840375" y="218150"/>
            <a:ext cx="463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Official Channels &amp; Government Guidance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6" name="Google Shape;86;p15"/>
          <p:cNvSpPr txBox="1"/>
          <p:nvPr/>
        </p:nvSpPr>
        <p:spPr>
          <a:xfrm>
            <a:off x="435775" y="824850"/>
            <a:ext cx="7415700" cy="4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latin typeface="Avenir"/>
                <a:ea typeface="Avenir"/>
                <a:cs typeface="Avenir"/>
                <a:sym typeface="Avenir"/>
              </a:rPr>
              <a:t>T</a:t>
            </a:r>
            <a:r>
              <a:rPr lang="en-GB" sz="1000">
                <a:latin typeface="Avenir"/>
                <a:ea typeface="Avenir"/>
                <a:cs typeface="Avenir"/>
                <a:sym typeface="Avenir"/>
              </a:rPr>
              <a:t>he following updates from official government and institutional channels help shape the broader communication environment and public sentiment.</a:t>
            </a:r>
            <a:endParaRPr sz="10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7" name="Google Shape;87;p15"/>
          <p:cNvSpPr txBox="1"/>
          <p:nvPr/>
        </p:nvSpPr>
        <p:spPr>
          <a:xfrm>
            <a:off x="435775" y="1358025"/>
            <a:ext cx="45561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Section 1: </a:t>
            </a: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Key Announcements (Brief Overview)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[Authority name]</a:t>
            </a: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— [1-line summary of announcement]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[Authority name]</a:t>
            </a: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— [1-line summary of announcement]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[Authority name]</a:t>
            </a: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— [1-line summary of announcement]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8" name="Google Shape;88;p15"/>
          <p:cNvSpPr txBox="1"/>
          <p:nvPr/>
        </p:nvSpPr>
        <p:spPr>
          <a:xfrm>
            <a:off x="4432250" y="3425775"/>
            <a:ext cx="4637700" cy="955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Section 3: </a:t>
            </a: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Key Takeaways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Communication tone remains </a:t>
            </a: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[calm / measured / directive / informative]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Messaging focuses on </a:t>
            </a: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[stability / reassurance / facts / public guidance]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No use of </a:t>
            </a: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[emotional / reactive / speculative language]</a:t>
            </a:r>
            <a:endParaRPr b="1"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89" name="Google Shape;89;p15"/>
          <p:cNvSpPr txBox="1"/>
          <p:nvPr/>
        </p:nvSpPr>
        <p:spPr>
          <a:xfrm>
            <a:off x="435775" y="2571750"/>
            <a:ext cx="2680200" cy="221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Section 2: </a:t>
            </a: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Visual References (Screenshots)</a:t>
            </a:r>
            <a:b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Insert screenshots from: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Official social media posts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Press releases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Verified announcements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Suggested sources: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UAE Government Media Office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Dubai Media Office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Abu Dhabi Media Office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857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venir"/>
              <a:buChar char="●"/>
            </a:pPr>
            <a:r>
              <a:rPr lang="en-GB" sz="9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Relevant ministries / regulators </a:t>
            </a:r>
            <a:endParaRPr sz="9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0" name="Google Shape;90;p15"/>
          <p:cNvSpPr txBox="1"/>
          <p:nvPr/>
        </p:nvSpPr>
        <p:spPr>
          <a:xfrm>
            <a:off x="3144775" y="1394938"/>
            <a:ext cx="26802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Keep this factual. No interpretation or commentary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1" name="Google Shape;91;p15"/>
          <p:cNvSpPr txBox="1"/>
          <p:nvPr/>
        </p:nvSpPr>
        <p:spPr>
          <a:xfrm>
            <a:off x="2884775" y="2613400"/>
            <a:ext cx="2359800" cy="369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Screenshots should be clean, recent, and clearly readable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Do not overcrowd — 2–4 screenshots max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2" name="Google Shape;92;p15"/>
          <p:cNvSpPr txBox="1"/>
          <p:nvPr/>
        </p:nvSpPr>
        <p:spPr>
          <a:xfrm>
            <a:off x="5930225" y="3177400"/>
            <a:ext cx="2359800" cy="5541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This slide is for context, not analysis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Keep summaries to one line per announcement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Avoid paraphrasing inaccurately. Stay close to original wording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3" name="Google Shape;93;p15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94" name="Google Shape;94;p15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9" name="Google Shape;99;p16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/>
          <p:nvPr/>
        </p:nvSpPr>
        <p:spPr>
          <a:xfrm>
            <a:off x="972675" y="48800"/>
            <a:ext cx="4637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Benchmarking: What Others in your Industry Are Doing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1" name="Google Shape;101;p16"/>
          <p:cNvSpPr txBox="1"/>
          <p:nvPr/>
        </p:nvSpPr>
        <p:spPr>
          <a:xfrm>
            <a:off x="1006900" y="338275"/>
            <a:ext cx="54960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>
                <a:latin typeface="Avenir"/>
                <a:ea typeface="Avenir"/>
                <a:cs typeface="Avenir"/>
                <a:sym typeface="Avenir"/>
              </a:rPr>
              <a:t>Below is a snapshot of how selected competitors have been showing up on social media during this period.</a:t>
            </a:r>
            <a:endParaRPr sz="800">
              <a:latin typeface="Avenir"/>
              <a:ea typeface="Avenir"/>
              <a:cs typeface="Avenir"/>
              <a:sym typeface="Avenir"/>
            </a:endParaRPr>
          </a:p>
        </p:txBody>
      </p:sp>
      <p:graphicFrame>
        <p:nvGraphicFramePr>
          <p:cNvPr id="102" name="Google Shape;102;p16"/>
          <p:cNvGraphicFramePr/>
          <p:nvPr/>
        </p:nvGraphicFramePr>
        <p:xfrm>
          <a:off x="222525" y="11688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{339E4212-1BF1-4477-8642-14E8E03A7791}</a:tableStyleId>
              </a:tblPr>
              <a:tblGrid>
                <a:gridCol w="2166350"/>
                <a:gridCol w="1862875"/>
                <a:gridCol w="1668350"/>
                <a:gridCol w="2104100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9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Competitor 1</a:t>
                      </a:r>
                      <a:endParaRPr sz="9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Competitor 2</a:t>
                      </a:r>
                      <a:endParaRPr sz="9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9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Competitor 3</a:t>
                      </a:r>
                      <a:endParaRPr sz="9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Posting frequency: [High / Medium / Low]</a:t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Avenir"/>
                          <a:ea typeface="Avenir"/>
                          <a:cs typeface="Avenir"/>
                          <a:sym typeface="Avenir"/>
                        </a:rPr>
                        <a:t>Main content type: [Brand / Product / CSR / Informative / Community-led]</a:t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Caption style: [Short / Formal / Minimal / Emotional / Direct]</a:t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Avenir"/>
                          <a:ea typeface="Avenir"/>
                          <a:cs typeface="Avenir"/>
                          <a:sym typeface="Avenir"/>
                        </a:rPr>
                        <a:t>Tone of voice: [Measured / Neutral / Promotional / Reassuring / Corporate]</a:t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700">
                          <a:latin typeface="Avenir"/>
                          <a:ea typeface="Avenir"/>
                          <a:cs typeface="Avenir"/>
                          <a:sym typeface="Avenir"/>
                        </a:rPr>
                        <a:t>Key observations: [What they have or have not addressed]</a:t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7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103" name="Google Shape;103;p16"/>
          <p:cNvSpPr txBox="1"/>
          <p:nvPr/>
        </p:nvSpPr>
        <p:spPr>
          <a:xfrm>
            <a:off x="263275" y="3815175"/>
            <a:ext cx="8583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Overall, competitor activity suggests a shift toward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[more cautious / more neutral / business-as-usual / reduced posting]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communication, with most brands avoiding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[high-energy promotions, commentary, or reactive messaging]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sz="12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4" name="Google Shape;104;p16"/>
          <p:cNvSpPr txBox="1"/>
          <p:nvPr/>
        </p:nvSpPr>
        <p:spPr>
          <a:xfrm>
            <a:off x="1048200" y="592463"/>
            <a:ext cx="30000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Choose 3–5 direct competitors or relevant industry players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5" name="Google Shape;105;p16"/>
          <p:cNvSpPr txBox="1"/>
          <p:nvPr/>
        </p:nvSpPr>
        <p:spPr>
          <a:xfrm>
            <a:off x="3578100" y="2119288"/>
            <a:ext cx="4125600" cy="369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Keep observations objective; describe what they’re doing, not if it’s “good” or “bad”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Focus on patterns (tone, frequency, content type)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6" name="Google Shape;106;p16"/>
          <p:cNvSpPr txBox="1"/>
          <p:nvPr/>
        </p:nvSpPr>
        <p:spPr>
          <a:xfrm>
            <a:off x="2308950" y="3177725"/>
            <a:ext cx="30000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Highlight anything notable: silence, reduced posting, or major shifts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7" name="Google Shape;107;p16"/>
          <p:cNvSpPr txBox="1"/>
          <p:nvPr/>
        </p:nvSpPr>
        <p:spPr>
          <a:xfrm>
            <a:off x="5561075" y="4357275"/>
            <a:ext cx="30000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Summarize the overall trend. This helps guide your recommendation later.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8" name="Google Shape;108;p16"/>
          <p:cNvSpPr txBox="1"/>
          <p:nvPr/>
        </p:nvSpPr>
        <p:spPr>
          <a:xfrm>
            <a:off x="7809975" y="110450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09" name="Google Shape;109;p16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4" name="Google Shape;114;p17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7"/>
          <p:cNvSpPr txBox="1"/>
          <p:nvPr/>
        </p:nvSpPr>
        <p:spPr>
          <a:xfrm>
            <a:off x="848175" y="48800"/>
            <a:ext cx="43032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Avenir"/>
                <a:ea typeface="Avenir"/>
                <a:cs typeface="Avenir"/>
                <a:sym typeface="Avenir"/>
              </a:rPr>
              <a:t>Our Brand Performance: 40 Days Into the Conflict</a:t>
            </a:r>
            <a:endParaRPr sz="11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6" name="Google Shape;116;p17"/>
          <p:cNvSpPr txBox="1"/>
          <p:nvPr/>
        </p:nvSpPr>
        <p:spPr>
          <a:xfrm>
            <a:off x="320820" y="771950"/>
            <a:ext cx="9078900" cy="54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Over the past 40 days,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[Brand Name]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has published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[X]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posts across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[platforms]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. Content has primarily focused on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[campaigns / product / awareness / corporate messaging / community updates]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with a posting rhythm of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[X posts per week]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7" name="Google Shape;117;p17"/>
          <p:cNvSpPr txBox="1"/>
          <p:nvPr/>
        </p:nvSpPr>
        <p:spPr>
          <a:xfrm>
            <a:off x="320820" y="1287650"/>
            <a:ext cx="4849200" cy="1676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Performance snapshot: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Total posts: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[X]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Platforms active: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[Instagram / LinkedIn / X / TikTok / Facebook]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Average engagement: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[X]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Engagement change vs previous 40 days: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[up/down by X%]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Best-performing content: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[type]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Lowest-performing content: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[type]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8" name="Google Shape;118;p17"/>
          <p:cNvSpPr txBox="1"/>
          <p:nvPr/>
        </p:nvSpPr>
        <p:spPr>
          <a:xfrm>
            <a:off x="320820" y="2936750"/>
            <a:ext cx="9221400" cy="109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Key observations: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Engagement has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[softened / remained stable / declined / improved]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during this period.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Audiences appear to be responding more to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[informative / simple / low-key / human]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content.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Content that feels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[too promotional / too frequent / too detached]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has shown weaker results.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19" name="Google Shape;119;p17"/>
          <p:cNvSpPr txBox="1"/>
          <p:nvPr/>
        </p:nvSpPr>
        <p:spPr>
          <a:xfrm>
            <a:off x="320820" y="4054850"/>
            <a:ext cx="8734800" cy="69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Closing line: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suggests that audience expectations have shifted toward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[greater sensitivity / relevance / restraint]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, and content decisions should reflect that moving forward.</a:t>
            </a:r>
            <a:endParaRPr sz="11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0" name="Google Shape;120;p17"/>
          <p:cNvSpPr txBox="1"/>
          <p:nvPr/>
        </p:nvSpPr>
        <p:spPr>
          <a:xfrm>
            <a:off x="5685550" y="569075"/>
            <a:ext cx="30000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Be factual and transparent. This is an internal evaluation, not marketing.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1" name="Google Shape;121;p17"/>
          <p:cNvSpPr txBox="1"/>
          <p:nvPr/>
        </p:nvSpPr>
        <p:spPr>
          <a:xfrm>
            <a:off x="5014645" y="1560000"/>
            <a:ext cx="3681900" cy="5541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Source Requirement: Use only verified social media analytics data from the client's channels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Compare vs previous 30–40 days for context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Always show direction (up/down); this is what leadership cares about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Identify patterns, not just individual posts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2" name="Google Shape;122;p17"/>
          <p:cNvSpPr txBox="1"/>
          <p:nvPr/>
        </p:nvSpPr>
        <p:spPr>
          <a:xfrm>
            <a:off x="1676070" y="3005725"/>
            <a:ext cx="26229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Focus on “why” performance changed, not just “what” happened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3" name="Google Shape;123;p17"/>
          <p:cNvSpPr txBox="1"/>
          <p:nvPr/>
        </p:nvSpPr>
        <p:spPr>
          <a:xfrm>
            <a:off x="2338920" y="4543700"/>
            <a:ext cx="23292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This should clearly signal if a change in strategy is needed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4" name="Google Shape;124;p17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25" name="Google Shape;125;p17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8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8"/>
          <p:cNvSpPr txBox="1"/>
          <p:nvPr/>
        </p:nvSpPr>
        <p:spPr>
          <a:xfrm>
            <a:off x="941550" y="1565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Recommendations Moving Forward</a:t>
            </a:r>
            <a:endParaRPr/>
          </a:p>
        </p:txBody>
      </p:sp>
      <p:graphicFrame>
        <p:nvGraphicFramePr>
          <p:cNvPr id="132" name="Google Shape;132;p18"/>
          <p:cNvGraphicFramePr/>
          <p:nvPr/>
        </p:nvGraphicFramePr>
        <p:xfrm>
          <a:off x="508975" y="107052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{339E4212-1BF1-4477-8642-14E8E03A7791}</a:tableStyleId>
              </a:tblPr>
              <a:tblGrid>
                <a:gridCol w="786675"/>
                <a:gridCol w="3999650"/>
                <a:gridCol w="3425350"/>
              </a:tblGrid>
              <a:tr h="6409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Recommendation 1: </a:t>
                      </a:r>
                      <a:r>
                        <a:rPr b="1" lang="en-GB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[Example: Reduce promotional intensity]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Recommendation 2: </a:t>
                      </a:r>
                      <a:r>
                        <a:rPr b="1" lang="en-GB" sz="1000">
                          <a:solidFill>
                            <a:schemeClr val="dk1"/>
                          </a:solidFill>
                          <a:latin typeface="Avenir"/>
                          <a:ea typeface="Avenir"/>
                          <a:cs typeface="Avenir"/>
                          <a:sym typeface="Avenir"/>
                        </a:rPr>
                        <a:t>[Example: Prioritise useful and brand-safe content]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6262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Rationale</a:t>
                      </a:r>
                      <a:endParaRPr b="1"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lnSpc>
                          <a:spcPct val="115000"/>
                        </a:lnSpc>
                        <a:spcBef>
                          <a:spcPts val="1200"/>
                        </a:spcBef>
                        <a:spcAft>
                          <a:spcPts val="1200"/>
                        </a:spcAft>
                        <a:buNone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Audience sentiment is more cautious, and overly commercial messaging may feel out of step.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Practical, informative, and low-friction content is more likely to feel appropriate in the current climate.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6155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Pro’s</a:t>
                      </a:r>
                      <a:endParaRPr b="1"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Reduces reputational risk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Aligns tone with public sentiment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Helps protect brand trust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Keeps the brand present without feeling insensitive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Supports consistency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Easier to adapt quickly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372725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Con’s</a:t>
                      </a:r>
                      <a:endParaRPr b="1"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May soften short-term campaign momentum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Could reduce immediate visibility for commercial pushes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May feel less dynamic creatively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  <a:p>
                      <a:pPr indent="-2921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SzPts val="1000"/>
                        <a:buFont typeface="Avenir"/>
                        <a:buChar char="●"/>
                      </a:pPr>
                      <a:r>
                        <a:rPr lang="en-GB" sz="1000">
                          <a:latin typeface="Avenir"/>
                          <a:ea typeface="Avenir"/>
                          <a:cs typeface="Avenir"/>
                          <a:sym typeface="Avenir"/>
                        </a:rPr>
                        <a:t>Could limit engagement spikes</a:t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  <a:tr h="54965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b="1" lang="en-GB" sz="800">
                          <a:latin typeface="Avenir"/>
                          <a:ea typeface="Avenir"/>
                          <a:cs typeface="Avenir"/>
                          <a:sym typeface="Avenir"/>
                        </a:rPr>
                        <a:t>Time/Phase</a:t>
                      </a:r>
                      <a:endParaRPr b="1" sz="8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  <a:tc>
                  <a:txBody>
                    <a:bodyPr/>
                    <a:lstStyle/>
                    <a:p>
                      <a:pPr indent="-228600" lvl="0" marL="45720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000">
                        <a:latin typeface="Avenir"/>
                        <a:ea typeface="Avenir"/>
                        <a:cs typeface="Avenir"/>
                        <a:sym typeface="Avenir"/>
                      </a:endParaRPr>
                    </a:p>
                  </a:txBody>
                  <a:tcPr marT="91425" marB="91425" marR="91425" marL="91425" anchor="ctr"/>
                </a:tc>
              </a:tr>
            </a:tbl>
          </a:graphicData>
        </a:graphic>
      </p:graphicFrame>
      <p:sp>
        <p:nvSpPr>
          <p:cNvPr id="133" name="Google Shape;133;p18"/>
          <p:cNvSpPr txBox="1"/>
          <p:nvPr/>
        </p:nvSpPr>
        <p:spPr>
          <a:xfrm>
            <a:off x="3879825" y="187400"/>
            <a:ext cx="2136300" cy="369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Include 2–3 recommendations only,  keep it focused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Add more if needed depending on complexity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4" name="Google Shape;134;p18"/>
          <p:cNvSpPr txBox="1"/>
          <p:nvPr/>
        </p:nvSpPr>
        <p:spPr>
          <a:xfrm>
            <a:off x="1295650" y="927875"/>
            <a:ext cx="24015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Keep it action-oriented (e.g. “Reduce posting frequency”)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5" name="Google Shape;135;p18"/>
          <p:cNvSpPr txBox="1"/>
          <p:nvPr/>
        </p:nvSpPr>
        <p:spPr>
          <a:xfrm>
            <a:off x="3305475" y="2060850"/>
            <a:ext cx="19359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Why? Link directly to findings from Slides 2–4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6" name="Google Shape;136;p18"/>
          <p:cNvSpPr txBox="1"/>
          <p:nvPr/>
        </p:nvSpPr>
        <p:spPr>
          <a:xfrm>
            <a:off x="3751275" y="2684500"/>
            <a:ext cx="1490100" cy="369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Focus on brand safety, audience alignment, and long-term trust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7" name="Google Shape;137;p18"/>
          <p:cNvSpPr txBox="1"/>
          <p:nvPr/>
        </p:nvSpPr>
        <p:spPr>
          <a:xfrm>
            <a:off x="508975" y="4268500"/>
            <a:ext cx="3548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Add as many additional recommendations as needed based on your industry or client situation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8" name="Google Shape;138;p18"/>
          <p:cNvSpPr txBox="1"/>
          <p:nvPr/>
        </p:nvSpPr>
        <p:spPr>
          <a:xfrm>
            <a:off x="7779500" y="3130175"/>
            <a:ext cx="1192800" cy="4893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Be honest. Decision-makers need to see trade-offs 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39" name="Google Shape;139;p18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0" name="Google Shape;140;p18"/>
          <p:cNvSpPr txBox="1"/>
          <p:nvPr/>
        </p:nvSpPr>
        <p:spPr>
          <a:xfrm>
            <a:off x="4182850" y="3796000"/>
            <a:ext cx="24015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</a:t>
            </a: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Require all recommendations to be time-bound.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1" name="Google Shape;141;p18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9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9"/>
          <p:cNvSpPr txBox="1"/>
          <p:nvPr/>
        </p:nvSpPr>
        <p:spPr>
          <a:xfrm>
            <a:off x="957125" y="156500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Main Recommendation and Why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8" name="Google Shape;148;p19"/>
          <p:cNvSpPr txBox="1"/>
          <p:nvPr/>
        </p:nvSpPr>
        <p:spPr>
          <a:xfrm>
            <a:off x="192975" y="771950"/>
            <a:ext cx="8894100" cy="4003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Primary/Main Recommendation</a:t>
            </a:r>
            <a:b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[Insert 1 key recommendation only]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Why this is the priority:</a:t>
            </a:r>
            <a:b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is the strongest option because it balances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brand presence, audience sensitivity, and reputational safety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. At this stage, the goal is not to go 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silent but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to communicate in a way that is measured, appropriate, and sustainable.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What this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approach helps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achieve:</a:t>
            </a:r>
            <a:endParaRPr b="1"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Protects brand perception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Maintains consistency across channels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Reduces unnecessary risk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-2984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venir"/>
              <a:buChar char="●"/>
            </a:pP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Creates room for thoughtful communication rather than reactive posting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Closing line:</a:t>
            </a:r>
            <a:b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In the current environment, this approach gives </a:t>
            </a:r>
            <a:r>
              <a:rPr b="1"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[Brand Name]</a:t>
            </a:r>
            <a:r>
              <a:rPr lang="en-GB" sz="11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the clearest path to remaining visible while staying aligned with audience expectations.</a:t>
            </a:r>
            <a:endParaRPr sz="11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49" name="Google Shape;149;p19"/>
          <p:cNvSpPr txBox="1"/>
          <p:nvPr/>
        </p:nvSpPr>
        <p:spPr>
          <a:xfrm>
            <a:off x="3826950" y="171950"/>
            <a:ext cx="25071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Focus on brand safety, audience alignment, and long-term trust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0" name="Google Shape;150;p19"/>
          <p:cNvSpPr txBox="1"/>
          <p:nvPr/>
        </p:nvSpPr>
        <p:spPr>
          <a:xfrm>
            <a:off x="1863375" y="1636550"/>
            <a:ext cx="1905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Justify clearly using data + market context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1" name="Google Shape;151;p19"/>
          <p:cNvSpPr txBox="1"/>
          <p:nvPr/>
        </p:nvSpPr>
        <p:spPr>
          <a:xfrm>
            <a:off x="2660900" y="932125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Choose ONE only. This is the decision slide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2" name="Google Shape;152;p19"/>
          <p:cNvSpPr txBox="1"/>
          <p:nvPr/>
        </p:nvSpPr>
        <p:spPr>
          <a:xfrm>
            <a:off x="2478300" y="2502150"/>
            <a:ext cx="20937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Focus on outcomes (trust, stability, consistency)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3" name="Google Shape;153;p19"/>
          <p:cNvSpPr txBox="1"/>
          <p:nvPr/>
        </p:nvSpPr>
        <p:spPr>
          <a:xfrm>
            <a:off x="290475" y="4724500"/>
            <a:ext cx="32331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Be confident, this slide should guide decision-making, not present options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4" name="Google Shape;154;p19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55" name="Google Shape;155;p19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9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0" name="Google Shape;160;p20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4300" y="67125"/>
            <a:ext cx="578950" cy="57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0"/>
          <p:cNvSpPr txBox="1"/>
          <p:nvPr/>
        </p:nvSpPr>
        <p:spPr>
          <a:xfrm>
            <a:off x="154300" y="729975"/>
            <a:ext cx="6744900" cy="3894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Title: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Next Steps</a:t>
            </a:r>
            <a:endParaRPr b="1"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Once a decision is made, the following actions will be taken:</a:t>
            </a:r>
            <a:endParaRPr b="1"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Step 1: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Confirm the agreed communication direction for the next </a:t>
            </a: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[7 / 14 / 30]</a:t>
            </a: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 days.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Step 2: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Review the existing content calendar and identify posts to </a:t>
            </a: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continue, revise, pause, or replace</a:t>
            </a: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.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Step 3: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Update messaging guidelines for captions, visuals, tone of voice, and approvals.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Step 4: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Prepare a revised short-term posting plan aligned with the chosen direction.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Step 5: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Track performance and sentiment weekly, then adjust if conditions change.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l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Closing line:</a:t>
            </a:r>
            <a:br>
              <a:rPr b="1"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</a:br>
            <a:r>
              <a:rPr lang="en-GB" sz="10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This ensures the brand moves forward with a clear, controlled, and consistent social media approach.</a:t>
            </a:r>
            <a:endParaRPr sz="1000">
              <a:solidFill>
                <a:schemeClr val="dk1"/>
              </a:solidFill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2" name="Google Shape;162;p20"/>
          <p:cNvSpPr txBox="1"/>
          <p:nvPr/>
        </p:nvSpPr>
        <p:spPr>
          <a:xfrm>
            <a:off x="7758050" y="124725"/>
            <a:ext cx="1235700" cy="276900"/>
          </a:xfrm>
          <a:prstGeom prst="rect">
            <a:avLst/>
          </a:prstGeom>
          <a:solidFill>
            <a:srgbClr val="C9DAF8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i="1" lang="en-GB" sz="800">
                <a:latin typeface="Avenir"/>
                <a:ea typeface="Avenir"/>
                <a:cs typeface="Avenir"/>
                <a:sym typeface="Avenir"/>
              </a:rPr>
              <a:t>Sample Framework</a:t>
            </a:r>
            <a:endParaRPr i="1" sz="8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3" name="Google Shape;163;p20"/>
          <p:cNvSpPr txBox="1"/>
          <p:nvPr/>
        </p:nvSpPr>
        <p:spPr>
          <a:xfrm>
            <a:off x="1144350" y="864725"/>
            <a:ext cx="2256300" cy="2925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700">
                <a:solidFill>
                  <a:schemeClr val="dk1"/>
                </a:solidFill>
                <a:latin typeface="Avenir"/>
                <a:ea typeface="Avenir"/>
                <a:cs typeface="Avenir"/>
                <a:sym typeface="Avenir"/>
              </a:rPr>
              <a:t>👉 Keep this practical, no strategy language</a:t>
            </a:r>
            <a:endParaRPr i="1" sz="7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4" name="Google Shape;164;p20"/>
          <p:cNvSpPr txBox="1"/>
          <p:nvPr/>
        </p:nvSpPr>
        <p:spPr>
          <a:xfrm>
            <a:off x="4642893" y="1747837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Define timeframe clearly (e.g. next 2 weeks)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5" name="Google Shape;165;p20"/>
          <p:cNvSpPr txBox="1"/>
          <p:nvPr/>
        </p:nvSpPr>
        <p:spPr>
          <a:xfrm>
            <a:off x="5675868" y="2258102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Be specific: what gets paused, edited, or removed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6" name="Google Shape;166;p20"/>
          <p:cNvSpPr txBox="1"/>
          <p:nvPr/>
        </p:nvSpPr>
        <p:spPr>
          <a:xfrm>
            <a:off x="4906868" y="2768367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Align internal teams (marketing, comms, approvals)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7" name="Google Shape;167;p20"/>
          <p:cNvSpPr txBox="1"/>
          <p:nvPr/>
        </p:nvSpPr>
        <p:spPr>
          <a:xfrm>
            <a:off x="4696493" y="3278632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This becomes the new working content plan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8" name="Google Shape;168;p20"/>
          <p:cNvSpPr txBox="1"/>
          <p:nvPr/>
        </p:nvSpPr>
        <p:spPr>
          <a:xfrm>
            <a:off x="4571993" y="3788897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Always include monitoring, situation may change quickly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69" name="Google Shape;169;p20"/>
          <p:cNvSpPr txBox="1"/>
          <p:nvPr/>
        </p:nvSpPr>
        <p:spPr>
          <a:xfrm>
            <a:off x="6024093" y="4299162"/>
            <a:ext cx="2256300" cy="276900"/>
          </a:xfrm>
          <a:prstGeom prst="rect">
            <a:avLst/>
          </a:prstGeom>
          <a:solidFill>
            <a:srgbClr val="EFEFEF"/>
          </a:solidFill>
          <a:ln cap="flat" cmpd="sng" w="9525">
            <a:solidFill>
              <a:srgbClr val="073763"/>
            </a:solidFill>
            <a:prstDash val="dot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600">
                <a:latin typeface="Avenir"/>
                <a:ea typeface="Avenir"/>
                <a:cs typeface="Avenir"/>
                <a:sym typeface="Avenir"/>
              </a:rPr>
              <a:t>👉 Reinforce control, clarity, and consistency</a:t>
            </a:r>
            <a:endParaRPr i="1" sz="600"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0" name="Google Shape;170;p20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5" name="Google Shape;175;p21" title="MESMDA_Logo_Black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48438" y="3220938"/>
            <a:ext cx="1156075" cy="1156075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21"/>
          <p:cNvSpPr txBox="1"/>
          <p:nvPr>
            <p:ph idx="4294967295" type="title"/>
          </p:nvPr>
        </p:nvSpPr>
        <p:spPr>
          <a:xfrm>
            <a:off x="366175" y="593538"/>
            <a:ext cx="8520600" cy="61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Thank You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7" name="Google Shape;177;p21"/>
          <p:cNvSpPr txBox="1"/>
          <p:nvPr/>
        </p:nvSpPr>
        <p:spPr>
          <a:xfrm>
            <a:off x="778375" y="1404725"/>
            <a:ext cx="7696200" cy="1606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We hope you find this framework useful in guiding your social and digital communications.</a:t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Avenir"/>
              <a:ea typeface="Avenir"/>
              <a:cs typeface="Avenir"/>
              <a:sym typeface="Avenir"/>
            </a:endParaRPr>
          </a:p>
          <a:p>
            <a:pPr indent="0" lvl="0" marL="0" rtl="0" algn="ctr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For more resources, insights, and updates, follow MESMDA channels and join our growing community of professionals across the region.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8" name="Google Shape;178;p21"/>
          <p:cNvSpPr txBox="1"/>
          <p:nvPr/>
        </p:nvSpPr>
        <p:spPr>
          <a:xfrm>
            <a:off x="3924625" y="4377025"/>
            <a:ext cx="14037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Avenir"/>
                <a:ea typeface="Avenir"/>
                <a:cs typeface="Avenir"/>
                <a:sym typeface="Avenir"/>
              </a:rPr>
              <a:t>mesmda.com</a:t>
            </a:r>
            <a:endParaRPr>
              <a:latin typeface="Avenir"/>
              <a:ea typeface="Avenir"/>
              <a:cs typeface="Avenir"/>
              <a:sym typeface="Avenir"/>
            </a:endParaRPr>
          </a:p>
        </p:txBody>
      </p:sp>
      <p:sp>
        <p:nvSpPr>
          <p:cNvPr id="179" name="Google Shape;179;p21"/>
          <p:cNvSpPr txBox="1"/>
          <p:nvPr>
            <p:ph idx="1" type="subTitle"/>
          </p:nvPr>
        </p:nvSpPr>
        <p:spPr>
          <a:xfrm>
            <a:off x="7168653" y="4866600"/>
            <a:ext cx="2184900" cy="276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>
                <a:latin typeface="Avenir"/>
                <a:ea typeface="Avenir"/>
                <a:cs typeface="Avenir"/>
                <a:sym typeface="Avenir"/>
              </a:rPr>
              <a:t>© 2026 MESMDA | Follow &amp; connect: mesmda.com</a:t>
            </a:r>
            <a:endParaRPr sz="600">
              <a:latin typeface="Avenir"/>
              <a:ea typeface="Avenir"/>
              <a:cs typeface="Avenir"/>
              <a:sym typeface="Avenir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